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4" r:id="rId5"/>
    <p:sldId id="258" r:id="rId6"/>
    <p:sldId id="268" r:id="rId7"/>
    <p:sldId id="259" r:id="rId8"/>
    <p:sldId id="260" r:id="rId9"/>
    <p:sldId id="266" r:id="rId10"/>
    <p:sldId id="267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73132" autoAdjust="0"/>
  </p:normalViewPr>
  <p:slideViewPr>
    <p:cSldViewPr snapToGrid="0">
      <p:cViewPr varScale="1">
        <p:scale>
          <a:sx n="48" d="100"/>
          <a:sy n="48" d="100"/>
        </p:scale>
        <p:origin x="6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23A62-BC88-4332-9363-B917259CAA8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A6C5-B300-4EBC-89C6-E1C61BC4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0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5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2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for islands of habitat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8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Outcome of PGC involvement in the Eastern Woodcock Migratory Research Cooperative</a:t>
            </a:r>
          </a:p>
          <a:p>
            <a:r>
              <a:rPr lang="en-US" dirty="0"/>
              <a:t>&gt;460 birds tagged with GPS units throughout eastern North America since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Outcome of PGC involvement in the Eastern Woodcock Migratory Research Cooperative</a:t>
            </a:r>
          </a:p>
          <a:p>
            <a:r>
              <a:rPr lang="en-US" dirty="0"/>
              <a:t>49 tags in Pennsylvania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5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Provides woodcock migratory data on an unprecedented scale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to model woodcock migratory habitat just like we would model breeding habitat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2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Pennsylvania provides both breeding and migratory habitat for woodcock in eastern North America</a:t>
            </a:r>
          </a:p>
          <a:p>
            <a:r>
              <a:rPr lang="en-US" dirty="0"/>
              <a:t>Prioritization of these habitat types will likely differ based on user preferences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6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Pennsylvania provides both breeding and migratory habitat for woodcock in eastern North America</a:t>
            </a:r>
          </a:p>
          <a:p>
            <a:r>
              <a:rPr lang="en-US" dirty="0"/>
              <a:t>Prioritization of these habitat types will likely differ based on user preferences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(including landscape configuration, land use/land cover, topography, and soil moisture)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6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W-PAST makes separate predictions for the breeding and migratory seasons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2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A6C5-B300-4EBC-89C6-E1C61BC4D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3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40ED-EA5A-49CA-89F8-950B57374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380B-5EA2-4836-A32E-E5FC81AA1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18C3-4EF5-4FA0-9D5A-8F229053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76AA4-C30C-4F71-8152-A745ACC7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CEBE6-3E17-4F9D-86D7-14FE8965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20E6-848B-413E-8F53-68FED92C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345C8-98FA-4846-A39B-D4CE4B7B9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83FA-011E-430A-8E77-E9517EBB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7FD3C-83FF-4958-A4E0-C237BDC2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40357-4966-45F9-AD58-E60B0ACB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1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620AC-51C4-42AA-AA5D-2BF045F45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15DE1-F6F3-4F00-A4C6-9DD84E884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82987-2C0B-4BFF-BA3E-246E38FD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F8AC9-1028-4C4B-8331-A6AC3516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D248C-B207-4E45-AE7D-D9F69FA2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5857-9050-41C4-A415-470A0F48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E781-EE11-4E1A-84FA-A814E57D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661E-929A-499F-B681-79B8D1F9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9520-456B-47DB-B892-54E7959F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62CA-ADD1-495B-95DE-2E0B7FBF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4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0E77-3B1D-4BE6-BB09-BD8E63C1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50895-FE94-47D5-B36F-1C6D692BF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2403-8F9F-4B47-9500-BADC3696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8CA99-4174-4AD4-9E72-1E439BF7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6FCBF-ECD4-4C83-99CE-8249180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4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92CF-5125-4171-83B5-0DE4F926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C180-0B95-466D-8848-E3F6A52AB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2F1BE-8B0A-4DEB-B7DC-1324BF85C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723E6-E942-4B06-B250-269B4F56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865AC-F93A-4D48-B63E-67677C38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38413-7201-40A8-B372-BD0134FA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0FE4-9A7A-439F-971E-1D04D8C1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33910-117E-4E61-9D61-D27060D00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D8A65-EA24-4910-AFEB-93AA5AD75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287E3-5DDB-4033-962F-D4AFE9329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3E40F-EF36-4AA8-9FBE-87001B541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53D96-DFFB-4790-BC73-4CA4A63E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EDE5A-DC04-46E5-A16B-5DECD260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AFC76F-F1F1-4238-AABA-4F258AE2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7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29F1-FEFD-4D0B-B653-4DCCEBE4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130E4-8E51-47D1-B5FA-9702B1A1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BDB28-73AC-4CAC-A52D-CB31E9D1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2EBAB-6F9A-4D45-A1D3-9EEE5FE8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8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FBE4C-414E-4B68-BC91-E5CF962F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BF843-110C-4A75-A879-E96A0550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166-7B79-4F3C-BAC5-3F5531CE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7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94F-89D4-4776-9D54-82BAB8700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55F6-A196-4F75-B807-29720FB0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1C1F-11F0-466B-9C6D-8956AC9E0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9F9AD-7D33-4B49-A4C2-1A397FE5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57B4-3EBA-4D01-BEFA-15D2F395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F9190-9F40-4F2D-B49F-A5C3D07D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0F8D-4C0B-4274-840D-7686799A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68E1E-446F-4C4C-B97E-31F270CF1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F3489-FDB1-442B-AA34-4F301CE7E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4E9D-21BD-4C54-AB39-3240E478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9C6FE-8BEB-4A17-A52E-24310B84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03D25-5933-4F27-BC5B-09AB4E5E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6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6FD62-E00E-470A-8FB3-15AD9FF0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F288B-0552-4E2C-A5F3-293D54504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1505-E566-40A1-8B25-C103E724B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E88A-80D9-4F0A-BEB8-478556DD15F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E893E-DB96-4F87-84C8-17EA4D06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9B24-D28E-49FE-AA2F-E004BCEB9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5668C-D6D3-45A9-890A-B9F00E9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2.jpeg"/><Relationship Id="rId21" Type="http://schemas.openxmlformats.org/officeDocument/2006/relationships/image" Target="../media/image19.jpeg"/><Relationship Id="rId34" Type="http://schemas.openxmlformats.org/officeDocument/2006/relationships/image" Target="../media/image32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gif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jpe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DA2845-F2DA-48A8-A31D-DB4CCF16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3545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29C822-1798-4F42-B0AE-67BD00E58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W-PAST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8FE40-D49F-4AD6-8492-180C87E3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3269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Liam Berigan, Amber Roth, Erik Blomberg, Lisa Williams, Ken Duren, Scott Bearer, Timothy </a:t>
            </a:r>
            <a:r>
              <a:rPr lang="en-US" dirty="0" err="1">
                <a:solidFill>
                  <a:srgbClr val="FFFFFF"/>
                </a:solidFill>
              </a:rPr>
              <a:t>Haydt</a:t>
            </a:r>
            <a:r>
              <a:rPr lang="en-US" dirty="0">
                <a:solidFill>
                  <a:srgbClr val="FFFFFF"/>
                </a:solidFill>
              </a:rPr>
              <a:t>, Daniel Jones</a:t>
            </a:r>
          </a:p>
          <a:p>
            <a:r>
              <a:rPr lang="en-US" dirty="0">
                <a:solidFill>
                  <a:srgbClr val="FFFFFF"/>
                </a:solidFill>
              </a:rPr>
              <a:t>University of Maine &amp; Pennsylvania Game Commission</a:t>
            </a:r>
          </a:p>
        </p:txBody>
      </p:sp>
    </p:spTree>
    <p:extLst>
      <p:ext uri="{BB962C8B-B14F-4D97-AF65-F5344CB8AC3E}">
        <p14:creationId xmlns:p14="http://schemas.microsoft.com/office/powerpoint/2010/main" val="122236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7B6-4320-4049-9D9A-80FD5925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Season-specific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65A0-6023-44ED-8DAA-05EEA563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Migratory seasons: areas used when resting between migratory flights</a:t>
            </a:r>
          </a:p>
          <a:p>
            <a:pPr lvl="1"/>
            <a:r>
              <a:rPr lang="en-US" dirty="0"/>
              <a:t>Measured using GPS locations from tagged woodcock</a:t>
            </a:r>
          </a:p>
        </p:txBody>
      </p:sp>
      <p:pic>
        <p:nvPicPr>
          <p:cNvPr id="2050" name="Picture 2" descr="TIMBER-DOODLE: The American Woodcock in NYC 1880-2019">
            <a:extLst>
              <a:ext uri="{FF2B5EF4-FFF2-40B4-BE49-F238E27FC236}">
                <a16:creationId xmlns:a16="http://schemas.microsoft.com/office/drawing/2014/main" id="{39C761B9-0764-4858-A891-9892732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1930400"/>
            <a:ext cx="5642252" cy="31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2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58FB-D12B-479D-B78D-577BD692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seasonal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60469-89EB-41BD-AADA-E38A0C7E0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6400" cy="4351338"/>
          </a:xfrm>
        </p:spPr>
        <p:txBody>
          <a:bodyPr/>
          <a:lstStyle/>
          <a:p>
            <a:r>
              <a:rPr lang="en-US" dirty="0"/>
              <a:t>The breeding and migratory layers can be weighted based on user preferences</a:t>
            </a:r>
          </a:p>
          <a:p>
            <a:pPr lvl="1"/>
            <a:r>
              <a:rPr lang="en-US" dirty="0"/>
              <a:t>Agency-specific priorities</a:t>
            </a:r>
          </a:p>
          <a:p>
            <a:pPr lvl="1"/>
            <a:r>
              <a:rPr lang="en-US" dirty="0"/>
              <a:t>Local/regional abundance of habitat</a:t>
            </a:r>
          </a:p>
          <a:p>
            <a:pPr lvl="1"/>
            <a:r>
              <a:rPr lang="en-US" dirty="0"/>
              <a:t>Migratory corridors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3C7EB-E4DE-438E-82A0-F97924AB0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35683" r="80694" b="27901"/>
          <a:stretch/>
        </p:blipFill>
        <p:spPr>
          <a:xfrm>
            <a:off x="7772400" y="1388533"/>
            <a:ext cx="3928533" cy="47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CC99-9324-4798-89E6-91A3E0EF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059" y="6502214"/>
            <a:ext cx="3611880" cy="40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Photo credit: Mathieu Tetreault</a:t>
            </a:r>
          </a:p>
        </p:txBody>
      </p:sp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F87C54AC-33BE-4C5A-8C68-555F7C8F4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47" y="396425"/>
            <a:ext cx="8079105" cy="6065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031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mage result for american woodcock society">
            <a:extLst>
              <a:ext uri="{FF2B5EF4-FFF2-40B4-BE49-F238E27FC236}">
                <a16:creationId xmlns:a16="http://schemas.microsoft.com/office/drawing/2014/main" id="{4DE8F515-EDBE-41F4-BB87-D1C03A15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9" y="1052635"/>
            <a:ext cx="1360298" cy="9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9188C-0F23-4F3F-B066-C95BD8EA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37" y="1114075"/>
            <a:ext cx="1019686" cy="1245726"/>
          </a:xfrm>
          <a:prstGeom prst="rect">
            <a:avLst/>
          </a:prstGeom>
        </p:spPr>
      </p:pic>
      <p:pic>
        <p:nvPicPr>
          <p:cNvPr id="8" name="Picture 14" descr="Image result for MDIFW logo">
            <a:extLst>
              <a:ext uri="{FF2B5EF4-FFF2-40B4-BE49-F238E27FC236}">
                <a16:creationId xmlns:a16="http://schemas.microsoft.com/office/drawing/2014/main" id="{44D1F46F-1EDE-46D7-855C-E158B5ED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00" y="599190"/>
            <a:ext cx="1632858" cy="16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icture">
            <a:extLst>
              <a:ext uri="{FF2B5EF4-FFF2-40B4-BE49-F238E27FC236}">
                <a16:creationId xmlns:a16="http://schemas.microsoft.com/office/drawing/2014/main" id="{780FA61B-104F-4DD3-80BA-A23655BE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933" y="5323251"/>
            <a:ext cx="975625" cy="9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">
            <a:extLst>
              <a:ext uri="{FF2B5EF4-FFF2-40B4-BE49-F238E27FC236}">
                <a16:creationId xmlns:a16="http://schemas.microsoft.com/office/drawing/2014/main" id="{05F050DA-4A90-47CA-A6CE-34A94A2B9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7" y="4436069"/>
            <a:ext cx="1258673" cy="1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Picture">
            <a:extLst>
              <a:ext uri="{FF2B5EF4-FFF2-40B4-BE49-F238E27FC236}">
                <a16:creationId xmlns:a16="http://schemas.microsoft.com/office/drawing/2014/main" id="{24D6E742-3E0E-4AE8-A917-2CCCCAA9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827" y="3877875"/>
            <a:ext cx="1481628" cy="105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pa game commission logo">
            <a:extLst>
              <a:ext uri="{FF2B5EF4-FFF2-40B4-BE49-F238E27FC236}">
                <a16:creationId xmlns:a16="http://schemas.microsoft.com/office/drawing/2014/main" id="{69B6D1A4-1D6D-44C5-887F-C04072D2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41" y="2445525"/>
            <a:ext cx="1834185" cy="138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12E23-C477-4F89-9D78-769D96D1078D}"/>
              </a:ext>
            </a:extLst>
          </p:cNvPr>
          <p:cNvSpPr txBox="1"/>
          <p:nvPr/>
        </p:nvSpPr>
        <p:spPr>
          <a:xfrm>
            <a:off x="1498867" y="187812"/>
            <a:ext cx="9194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Eastern Woodcock Migratory Research Cooperative </a:t>
            </a:r>
            <a:endParaRPr kumimoji="0" lang="en-US" sz="3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2" descr="American Woodcock, Scolopax minor">
            <a:extLst>
              <a:ext uri="{FF2B5EF4-FFF2-40B4-BE49-F238E27FC236}">
                <a16:creationId xmlns:a16="http://schemas.microsoft.com/office/drawing/2014/main" id="{46F30DF4-C17C-4539-9DEF-BDDA18CD0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71" y="2320498"/>
            <a:ext cx="4762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USGS Logo">
            <a:extLst>
              <a:ext uri="{FF2B5EF4-FFF2-40B4-BE49-F238E27FC236}">
                <a16:creationId xmlns:a16="http://schemas.microsoft.com/office/drawing/2014/main" id="{4E47D4F4-E59C-4BE6-B7E7-FC161B09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03" y="5985003"/>
            <a:ext cx="1636032" cy="6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US fish and wildlife logo">
            <a:extLst>
              <a:ext uri="{FF2B5EF4-FFF2-40B4-BE49-F238E27FC236}">
                <a16:creationId xmlns:a16="http://schemas.microsoft.com/office/drawing/2014/main" id="{F1010673-4E83-4F48-92DE-78A1AB1D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52" y="3443613"/>
            <a:ext cx="1227461" cy="14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URI Logo">
            <a:extLst>
              <a:ext uri="{FF2B5EF4-FFF2-40B4-BE49-F238E27FC236}">
                <a16:creationId xmlns:a16="http://schemas.microsoft.com/office/drawing/2014/main" id="{972350AB-31E2-4DBA-8317-0BC80EB83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47" y="3673076"/>
            <a:ext cx="1122099" cy="10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Image result for suny cobleskill logo">
            <a:extLst>
              <a:ext uri="{FF2B5EF4-FFF2-40B4-BE49-F238E27FC236}">
                <a16:creationId xmlns:a16="http://schemas.microsoft.com/office/drawing/2014/main" id="{7E136C55-C1FA-4B78-BAF6-38B7316C5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1" b="23363"/>
          <a:stretch/>
        </p:blipFill>
        <p:spPr bwMode="auto">
          <a:xfrm>
            <a:off x="3668227" y="1777411"/>
            <a:ext cx="1913499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E4881-F498-462D-95BA-B9B97168623E}"/>
              </a:ext>
            </a:extLst>
          </p:cNvPr>
          <p:cNvGrpSpPr/>
          <p:nvPr/>
        </p:nvGrpSpPr>
        <p:grpSpPr>
          <a:xfrm>
            <a:off x="5282362" y="847475"/>
            <a:ext cx="3150465" cy="1084210"/>
            <a:chOff x="5048317" y="2515343"/>
            <a:chExt cx="2440523" cy="8464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3880F8-ECBD-40A7-8DA6-3999813A9B7D}"/>
                </a:ext>
              </a:extLst>
            </p:cNvPr>
            <p:cNvSpPr/>
            <p:nvPr/>
          </p:nvSpPr>
          <p:spPr>
            <a:xfrm>
              <a:off x="5048317" y="2515343"/>
              <a:ext cx="2440523" cy="846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10" descr="Image result for UMaine logo">
              <a:extLst>
                <a:ext uri="{FF2B5EF4-FFF2-40B4-BE49-F238E27FC236}">
                  <a16:creationId xmlns:a16="http://schemas.microsoft.com/office/drawing/2014/main" id="{43051287-75E4-4A68-9B13-1243310D3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277" y="2582511"/>
              <a:ext cx="2330605" cy="730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6" descr="Image result for ruffed grouse society logo">
            <a:extLst>
              <a:ext uri="{FF2B5EF4-FFF2-40B4-BE49-F238E27FC236}">
                <a16:creationId xmlns:a16="http://schemas.microsoft.com/office/drawing/2014/main" id="{36A66E3E-87A6-4FBC-ACBF-6A144C7E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68" y="682871"/>
            <a:ext cx="3189368" cy="7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C6E4D0-D8CC-4B4F-94B2-312226C18235}"/>
              </a:ext>
            </a:extLst>
          </p:cNvPr>
          <p:cNvSpPr txBox="1"/>
          <p:nvPr/>
        </p:nvSpPr>
        <p:spPr>
          <a:xfrm>
            <a:off x="8024004" y="6225833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growing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9A7F3-534C-4430-A39B-E5D69B728C5E}"/>
              </a:ext>
            </a:extLst>
          </p:cNvPr>
          <p:cNvSpPr txBox="1"/>
          <p:nvPr/>
        </p:nvSpPr>
        <p:spPr>
          <a:xfrm>
            <a:off x="4695030" y="6588290"/>
            <a:ext cx="297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Image: Patterson Clark/The Washington Post</a:t>
            </a:r>
          </a:p>
        </p:txBody>
      </p:sp>
      <p:pic>
        <p:nvPicPr>
          <p:cNvPr id="25" name="Picture 2" descr="Image result for Maryland DNR logo">
            <a:extLst>
              <a:ext uri="{FF2B5EF4-FFF2-40B4-BE49-F238E27FC236}">
                <a16:creationId xmlns:a16="http://schemas.microsoft.com/office/drawing/2014/main" id="{4800D6DD-8BCA-4AEA-AF53-53B0667F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733" y="1822266"/>
            <a:ext cx="2376261" cy="7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environment canada logo">
            <a:extLst>
              <a:ext uri="{FF2B5EF4-FFF2-40B4-BE49-F238E27FC236}">
                <a16:creationId xmlns:a16="http://schemas.microsoft.com/office/drawing/2014/main" id="{7BF30BE3-1856-419F-BA8F-D22BAB80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8" y="2522312"/>
            <a:ext cx="2923615" cy="7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new jersey fish and wildlife logo">
            <a:extLst>
              <a:ext uri="{FF2B5EF4-FFF2-40B4-BE49-F238E27FC236}">
                <a16:creationId xmlns:a16="http://schemas.microsoft.com/office/drawing/2014/main" id="{C9D97A79-789A-498C-86D8-EBEDF423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195" y="-3425"/>
            <a:ext cx="1162205" cy="11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icture">
            <a:extLst>
              <a:ext uri="{FF2B5EF4-FFF2-40B4-BE49-F238E27FC236}">
                <a16:creationId xmlns:a16="http://schemas.microsoft.com/office/drawing/2014/main" id="{FD000F2A-1C98-4EBF-B681-0E4DC3C8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68" y="2662182"/>
            <a:ext cx="2179722" cy="82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Picture">
            <a:extLst>
              <a:ext uri="{FF2B5EF4-FFF2-40B4-BE49-F238E27FC236}">
                <a16:creationId xmlns:a16="http://schemas.microsoft.com/office/drawing/2014/main" id="{2B742042-0B65-48B5-97FF-3FF4CF13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319" y="3082864"/>
            <a:ext cx="10001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Picture">
            <a:extLst>
              <a:ext uri="{FF2B5EF4-FFF2-40B4-BE49-F238E27FC236}">
                <a16:creationId xmlns:a16="http://schemas.microsoft.com/office/drawing/2014/main" id="{5701B354-3C51-43B9-9516-AA28B9D3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681" y="5850839"/>
            <a:ext cx="888130" cy="8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Picture">
            <a:extLst>
              <a:ext uri="{FF2B5EF4-FFF2-40B4-BE49-F238E27FC236}">
                <a16:creationId xmlns:a16="http://schemas.microsoft.com/office/drawing/2014/main" id="{5C497820-7AE8-4E1C-8CE4-19FCDE85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35" y="5155553"/>
            <a:ext cx="878141" cy="9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Picture">
            <a:extLst>
              <a:ext uri="{FF2B5EF4-FFF2-40B4-BE49-F238E27FC236}">
                <a16:creationId xmlns:a16="http://schemas.microsoft.com/office/drawing/2014/main" id="{91AFCCD6-3D13-4535-98C5-75829EB5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30" y="4761041"/>
            <a:ext cx="1249512" cy="112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Picture">
            <a:extLst>
              <a:ext uri="{FF2B5EF4-FFF2-40B4-BE49-F238E27FC236}">
                <a16:creationId xmlns:a16="http://schemas.microsoft.com/office/drawing/2014/main" id="{6412D941-3346-4F78-BE92-EA80357E2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583" y="4525364"/>
            <a:ext cx="1169509" cy="69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Image result for Alabama fish and wildlife logo">
            <a:extLst>
              <a:ext uri="{FF2B5EF4-FFF2-40B4-BE49-F238E27FC236}">
                <a16:creationId xmlns:a16="http://schemas.microsoft.com/office/drawing/2014/main" id="{EA17A09C-BAAE-4C41-9316-4F93C830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026" y="1480213"/>
            <a:ext cx="1130066" cy="113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vtfishandwildlife.com/sites/fishandwildlife/files/field/image/VFW%20Logo_CMYK%20_6.jpg">
            <a:extLst>
              <a:ext uri="{FF2B5EF4-FFF2-40B4-BE49-F238E27FC236}">
                <a16:creationId xmlns:a16="http://schemas.microsoft.com/office/drawing/2014/main" id="{8A591BB9-D7E0-40B5-9F0A-7C773883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9" y="2076002"/>
            <a:ext cx="910943" cy="11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the nature conservancy logo">
            <a:extLst>
              <a:ext uri="{FF2B5EF4-FFF2-40B4-BE49-F238E27FC236}">
                <a16:creationId xmlns:a16="http://schemas.microsoft.com/office/drawing/2014/main" id="{0ECCE7B6-B995-4180-9A4F-FC9B51B3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4" y="5557688"/>
            <a:ext cx="1759574" cy="8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Conservation - Crosby WMD - U.S. Fish and Wildlife Service">
            <a:extLst>
              <a:ext uri="{FF2B5EF4-FFF2-40B4-BE49-F238E27FC236}">
                <a16:creationId xmlns:a16="http://schemas.microsoft.com/office/drawing/2014/main" id="{83357529-338E-450E-A821-DE216B2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69" y="1506859"/>
            <a:ext cx="1002335" cy="10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Picture">
            <a:extLst>
              <a:ext uri="{FF2B5EF4-FFF2-40B4-BE49-F238E27FC236}">
                <a16:creationId xmlns:a16="http://schemas.microsoft.com/office/drawing/2014/main" id="{48F08D17-29FD-4998-9123-C3F834BB5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9"/>
          <a:stretch/>
        </p:blipFill>
        <p:spPr bwMode="auto">
          <a:xfrm>
            <a:off x="116242" y="657088"/>
            <a:ext cx="1002335" cy="95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Picture">
            <a:extLst>
              <a:ext uri="{FF2B5EF4-FFF2-40B4-BE49-F238E27FC236}">
                <a16:creationId xmlns:a16="http://schemas.microsoft.com/office/drawing/2014/main" id="{F4C26149-30D2-420E-B0A4-E166BF90F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" y="3963234"/>
            <a:ext cx="1610251" cy="16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Wildlife Management Institute">
            <a:extLst>
              <a:ext uri="{FF2B5EF4-FFF2-40B4-BE49-F238E27FC236}">
                <a16:creationId xmlns:a16="http://schemas.microsoft.com/office/drawing/2014/main" id="{9F5914D2-FD7E-4F46-B9FE-B103DC25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" y="3075745"/>
            <a:ext cx="983031" cy="98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Picture">
            <a:extLst>
              <a:ext uri="{FF2B5EF4-FFF2-40B4-BE49-F238E27FC236}">
                <a16:creationId xmlns:a16="http://schemas.microsoft.com/office/drawing/2014/main" id="{2D7C473E-F5F9-41A3-A230-695CA384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78" y="3315005"/>
            <a:ext cx="1057845" cy="10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61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2A12E23-C477-4F89-9D78-769D96D1078D}"/>
              </a:ext>
            </a:extLst>
          </p:cNvPr>
          <p:cNvSpPr txBox="1"/>
          <p:nvPr/>
        </p:nvSpPr>
        <p:spPr>
          <a:xfrm>
            <a:off x="1498866" y="506532"/>
            <a:ext cx="9194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Eastern Woodcock Migratory Research Cooperative </a:t>
            </a:r>
            <a:endParaRPr kumimoji="0" lang="en-US" sz="3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" name="Content Placeholder 4" descr="A picture containing person, person, outdoor, snow&#10;&#10;Description automatically generated">
            <a:extLst>
              <a:ext uri="{FF2B5EF4-FFF2-40B4-BE49-F238E27FC236}">
                <a16:creationId xmlns:a16="http://schemas.microsoft.com/office/drawing/2014/main" id="{9CF3113B-CB68-4126-8F73-244DBA7C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444625"/>
            <a:ext cx="5801784" cy="4351338"/>
          </a:xfrm>
        </p:spPr>
      </p:pic>
      <p:pic>
        <p:nvPicPr>
          <p:cNvPr id="41" name="Picture 40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BB47C921-769B-4D94-BFF0-756A448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434" y="3017945"/>
            <a:ext cx="3174877" cy="2381158"/>
          </a:xfrm>
          <a:prstGeom prst="rect">
            <a:avLst/>
          </a:prstGeom>
        </p:spPr>
      </p:pic>
      <p:pic>
        <p:nvPicPr>
          <p:cNvPr id="45" name="Picture 44" descr="A picture containing person, person, indoor, cutting&#10;&#10;Description automatically generated">
            <a:extLst>
              <a:ext uri="{FF2B5EF4-FFF2-40B4-BE49-F238E27FC236}">
                <a16:creationId xmlns:a16="http://schemas.microsoft.com/office/drawing/2014/main" id="{673EF3F3-293F-4E18-8BCF-A3AB40325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49" y="2620019"/>
            <a:ext cx="2381958" cy="3175944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D1C93CA-7BE5-4195-8DA1-1E4B1B685C7F}"/>
              </a:ext>
            </a:extLst>
          </p:cNvPr>
          <p:cNvSpPr txBox="1">
            <a:spLocks/>
          </p:cNvSpPr>
          <p:nvPr/>
        </p:nvSpPr>
        <p:spPr>
          <a:xfrm>
            <a:off x="3195108" y="5836404"/>
            <a:ext cx="5937384" cy="687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49 birds tagged in Pennsylvania since 2018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3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migration_animation_1_19_22">
            <a:hlinkClick r:id="" action="ppaction://media"/>
            <a:extLst>
              <a:ext uri="{FF2B5EF4-FFF2-40B4-BE49-F238E27FC236}">
                <a16:creationId xmlns:a16="http://schemas.microsoft.com/office/drawing/2014/main" id="{566FC5EA-AE5E-4737-914B-528998D9DC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1" y="-114300"/>
            <a:ext cx="12544779" cy="70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6C15E3A-B31D-41B2-A941-EDA8FCAA9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4" y="831272"/>
            <a:ext cx="7676029" cy="5931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DD783-9868-4E18-8A74-D114B8A9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82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Motivation for W-PAST</a:t>
            </a:r>
          </a:p>
        </p:txBody>
      </p:sp>
    </p:spTree>
    <p:extLst>
      <p:ext uri="{BB962C8B-B14F-4D97-AF65-F5344CB8AC3E}">
        <p14:creationId xmlns:p14="http://schemas.microsoft.com/office/powerpoint/2010/main" val="30934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783-9868-4E18-8A74-D114B8A9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82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Motivation for W-PAST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6139410-101B-433B-B493-07027523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34" y="791208"/>
            <a:ext cx="7764929" cy="60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62EC-AF6D-4378-AC8B-C277B4023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65"/>
            <a:ext cx="10515600" cy="142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W-PAST uses landscape-scale variables to predict where woodcock habitat management is likely to be successful. </a:t>
            </a:r>
          </a:p>
        </p:txBody>
      </p:sp>
      <p:pic>
        <p:nvPicPr>
          <p:cNvPr id="1026" name="Picture 2" descr="Global Study Reveals the Extent of Habitat Fragmentation | Audubon">
            <a:extLst>
              <a:ext uri="{FF2B5EF4-FFF2-40B4-BE49-F238E27FC236}">
                <a16:creationId xmlns:a16="http://schemas.microsoft.com/office/drawing/2014/main" id="{8E69D3EB-E376-4D91-B688-29B09C7BA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7"/>
          <a:stretch/>
        </p:blipFill>
        <p:spPr bwMode="auto">
          <a:xfrm>
            <a:off x="0" y="1459139"/>
            <a:ext cx="3476624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atured Maps! Land Use, Land Cover and Vegetation">
            <a:extLst>
              <a:ext uri="{FF2B5EF4-FFF2-40B4-BE49-F238E27FC236}">
                <a16:creationId xmlns:a16="http://schemas.microsoft.com/office/drawing/2014/main" id="{0B58CF01-C560-4C1C-BDEB-549CD2801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4"/>
          <a:stretch/>
        </p:blipFill>
        <p:spPr bwMode="auto">
          <a:xfrm>
            <a:off x="0" y="4775200"/>
            <a:ext cx="3476624" cy="20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izing Topography">
            <a:extLst>
              <a:ext uri="{FF2B5EF4-FFF2-40B4-BE49-F238E27FC236}">
                <a16:creationId xmlns:a16="http://schemas.microsoft.com/office/drawing/2014/main" id="{1054FC9F-1DE8-4720-9D39-4E81004F0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7"/>
          <a:stretch/>
        </p:blipFill>
        <p:spPr bwMode="auto">
          <a:xfrm>
            <a:off x="8715377" y="1459140"/>
            <a:ext cx="3476623" cy="20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stream runs through a mountain range.">
            <a:extLst>
              <a:ext uri="{FF2B5EF4-FFF2-40B4-BE49-F238E27FC236}">
                <a16:creationId xmlns:a16="http://schemas.microsoft.com/office/drawing/2014/main" id="{36C6ADE8-5981-4F8E-87AE-E9954EA97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r="5479" b="11094"/>
          <a:stretch/>
        </p:blipFill>
        <p:spPr bwMode="auto">
          <a:xfrm>
            <a:off x="8715377" y="4775201"/>
            <a:ext cx="3476624" cy="20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D9884-4794-4269-A6DE-AF5BD1D437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32820" r="14519" b="29231"/>
          <a:stretch/>
        </p:blipFill>
        <p:spPr>
          <a:xfrm>
            <a:off x="4015155" y="2649415"/>
            <a:ext cx="4325815" cy="26025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711277-6F9A-4716-8776-C858332EF2CE}"/>
              </a:ext>
            </a:extLst>
          </p:cNvPr>
          <p:cNvCxnSpPr>
            <a:cxnSpLocks/>
          </p:cNvCxnSpPr>
          <p:nvPr/>
        </p:nvCxnSpPr>
        <p:spPr>
          <a:xfrm>
            <a:off x="6642100" y="1866900"/>
            <a:ext cx="2057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5B3A7-4274-4D89-85BC-4CEB2D071299}"/>
              </a:ext>
            </a:extLst>
          </p:cNvPr>
          <p:cNvCxnSpPr>
            <a:cxnSpLocks/>
          </p:cNvCxnSpPr>
          <p:nvPr/>
        </p:nvCxnSpPr>
        <p:spPr>
          <a:xfrm>
            <a:off x="3479800" y="1866900"/>
            <a:ext cx="2057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D2B287-2C80-4458-B972-5DE3B77883BC}"/>
              </a:ext>
            </a:extLst>
          </p:cNvPr>
          <p:cNvCxnSpPr>
            <a:cxnSpLocks/>
          </p:cNvCxnSpPr>
          <p:nvPr/>
        </p:nvCxnSpPr>
        <p:spPr>
          <a:xfrm>
            <a:off x="5537201" y="1866900"/>
            <a:ext cx="12700" cy="78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502AA8-65ED-4C49-BF3B-9F811AF9D849}"/>
              </a:ext>
            </a:extLst>
          </p:cNvPr>
          <p:cNvCxnSpPr>
            <a:cxnSpLocks/>
          </p:cNvCxnSpPr>
          <p:nvPr/>
        </p:nvCxnSpPr>
        <p:spPr>
          <a:xfrm>
            <a:off x="6642101" y="1866900"/>
            <a:ext cx="12700" cy="78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7B4B7D-6223-4AA2-A63D-4343B84B6375}"/>
              </a:ext>
            </a:extLst>
          </p:cNvPr>
          <p:cNvCxnSpPr>
            <a:cxnSpLocks/>
          </p:cNvCxnSpPr>
          <p:nvPr/>
        </p:nvCxnSpPr>
        <p:spPr>
          <a:xfrm rot="10800000">
            <a:off x="5524501" y="5251939"/>
            <a:ext cx="12700" cy="78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658FA3-0692-411A-B912-0848440ADD9B}"/>
              </a:ext>
            </a:extLst>
          </p:cNvPr>
          <p:cNvCxnSpPr>
            <a:cxnSpLocks/>
          </p:cNvCxnSpPr>
          <p:nvPr/>
        </p:nvCxnSpPr>
        <p:spPr>
          <a:xfrm rot="10800000">
            <a:off x="6654801" y="5239238"/>
            <a:ext cx="12700" cy="78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6F3E19-8892-487F-B09A-074BF9BBC796}"/>
              </a:ext>
            </a:extLst>
          </p:cNvPr>
          <p:cNvCxnSpPr>
            <a:cxnSpLocks/>
          </p:cNvCxnSpPr>
          <p:nvPr/>
        </p:nvCxnSpPr>
        <p:spPr>
          <a:xfrm>
            <a:off x="6667501" y="6021754"/>
            <a:ext cx="2057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FDA6FE-0DDE-43EC-BC70-345B41052F2E}"/>
              </a:ext>
            </a:extLst>
          </p:cNvPr>
          <p:cNvCxnSpPr>
            <a:cxnSpLocks/>
          </p:cNvCxnSpPr>
          <p:nvPr/>
        </p:nvCxnSpPr>
        <p:spPr>
          <a:xfrm>
            <a:off x="3479801" y="6034454"/>
            <a:ext cx="2057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7B6-4320-4049-9D9A-80FD5925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Season-specific predictions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6861ED-6B48-4FA4-8B01-CB02F68C2957}"/>
              </a:ext>
            </a:extLst>
          </p:cNvPr>
          <p:cNvSpPr/>
          <p:nvPr/>
        </p:nvSpPr>
        <p:spPr>
          <a:xfrm>
            <a:off x="5362231" y="1690688"/>
            <a:ext cx="1616765" cy="10922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A18515-47CC-499B-A58F-38A8A01CCF74}"/>
              </a:ext>
            </a:extLst>
          </p:cNvPr>
          <p:cNvSpPr/>
          <p:nvPr/>
        </p:nvSpPr>
        <p:spPr>
          <a:xfrm>
            <a:off x="5269467" y="4936289"/>
            <a:ext cx="1616765" cy="109226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E6964-176D-42C0-9B6A-E567CB06EA61}"/>
              </a:ext>
            </a:extLst>
          </p:cNvPr>
          <p:cNvSpPr/>
          <p:nvPr/>
        </p:nvSpPr>
        <p:spPr>
          <a:xfrm>
            <a:off x="8587832" y="3328275"/>
            <a:ext cx="1616765" cy="1092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19C6A9-A791-4E23-BB44-1BDE8066F09B}"/>
              </a:ext>
            </a:extLst>
          </p:cNvPr>
          <p:cNvSpPr/>
          <p:nvPr/>
        </p:nvSpPr>
        <p:spPr>
          <a:xfrm>
            <a:off x="1989188" y="3328275"/>
            <a:ext cx="1616765" cy="1092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14D0FFC5-0350-462A-98B6-0D80E9F4E784}"/>
              </a:ext>
            </a:extLst>
          </p:cNvPr>
          <p:cNvSpPr>
            <a:spLocks/>
          </p:cNvSpPr>
          <p:nvPr/>
        </p:nvSpPr>
        <p:spPr>
          <a:xfrm rot="10800000" flipH="1" flipV="1">
            <a:off x="2681910" y="2003257"/>
            <a:ext cx="2514617" cy="1206789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435D1F-728E-46EE-AFA2-E480C15B8ABB}"/>
              </a:ext>
            </a:extLst>
          </p:cNvPr>
          <p:cNvSpPr txBox="1"/>
          <p:nvPr/>
        </p:nvSpPr>
        <p:spPr>
          <a:xfrm>
            <a:off x="5627274" y="2052156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Breeding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7FFE2-86A5-44F1-A093-EC6D9D7BC278}"/>
              </a:ext>
            </a:extLst>
          </p:cNvPr>
          <p:cNvSpPr txBox="1"/>
          <p:nvPr/>
        </p:nvSpPr>
        <p:spPr>
          <a:xfrm>
            <a:off x="5354760" y="5297757"/>
            <a:ext cx="144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Nonbreeding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6056F-3AE0-40ED-8BE3-125C0B12133F}"/>
              </a:ext>
            </a:extLst>
          </p:cNvPr>
          <p:cNvSpPr txBox="1"/>
          <p:nvPr/>
        </p:nvSpPr>
        <p:spPr>
          <a:xfrm>
            <a:off x="8845000" y="3551243"/>
            <a:ext cx="1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Fall Migration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A8EDB-C178-4CBA-AA60-CE3D8B92D800}"/>
              </a:ext>
            </a:extLst>
          </p:cNvPr>
          <p:cNvSpPr txBox="1"/>
          <p:nvPr/>
        </p:nvSpPr>
        <p:spPr>
          <a:xfrm>
            <a:off x="2246356" y="3551243"/>
            <a:ext cx="1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 Migration</a:t>
            </a: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F5DF9CC8-7298-431B-9AFB-B5B809375AEE}"/>
              </a:ext>
            </a:extLst>
          </p:cNvPr>
          <p:cNvSpPr>
            <a:spLocks/>
          </p:cNvSpPr>
          <p:nvPr/>
        </p:nvSpPr>
        <p:spPr>
          <a:xfrm rot="10800000">
            <a:off x="7028674" y="4564353"/>
            <a:ext cx="2514617" cy="1206789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9D56E937-CD89-45B5-B30E-96B492B023A1}"/>
              </a:ext>
            </a:extLst>
          </p:cNvPr>
          <p:cNvSpPr>
            <a:spLocks/>
          </p:cNvSpPr>
          <p:nvPr/>
        </p:nvSpPr>
        <p:spPr>
          <a:xfrm rot="16200000" flipH="1" flipV="1">
            <a:off x="7812578" y="1395567"/>
            <a:ext cx="1207008" cy="2514600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02A19B10-081A-437C-92D0-7B25C4E0CDDB}"/>
              </a:ext>
            </a:extLst>
          </p:cNvPr>
          <p:cNvSpPr>
            <a:spLocks/>
          </p:cNvSpPr>
          <p:nvPr/>
        </p:nvSpPr>
        <p:spPr>
          <a:xfrm rot="16200000">
            <a:off x="3190013" y="3845220"/>
            <a:ext cx="1207008" cy="2514600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2" descr="Range Map for American Woodcock">
            <a:extLst>
              <a:ext uri="{FF2B5EF4-FFF2-40B4-BE49-F238E27FC236}">
                <a16:creationId xmlns:a16="http://schemas.microsoft.com/office/drawing/2014/main" id="{3AE1C745-AE12-4DBC-A3EE-382315071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54" y="2889553"/>
            <a:ext cx="1708342" cy="18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4B75F6-54B2-4D00-98C7-88DF4E5A766E}"/>
              </a:ext>
            </a:extLst>
          </p:cNvPr>
          <p:cNvSpPr txBox="1"/>
          <p:nvPr/>
        </p:nvSpPr>
        <p:spPr>
          <a:xfrm>
            <a:off x="2273189" y="4182781"/>
            <a:ext cx="1204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March - May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85B86-548B-4793-9A88-687EDED27836}"/>
              </a:ext>
            </a:extLst>
          </p:cNvPr>
          <p:cNvSpPr txBox="1"/>
          <p:nvPr/>
        </p:nvSpPr>
        <p:spPr>
          <a:xfrm>
            <a:off x="5657929" y="2514366"/>
            <a:ext cx="1257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May - August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8D0778-CFBA-46CA-8E3E-54D5DC6245A7}"/>
              </a:ext>
            </a:extLst>
          </p:cNvPr>
          <p:cNvSpPr txBox="1"/>
          <p:nvPr/>
        </p:nvSpPr>
        <p:spPr>
          <a:xfrm>
            <a:off x="8587832" y="4149048"/>
            <a:ext cx="176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September - December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79E04-F4F7-4DD8-902D-CDCA57F9EAE6}"/>
              </a:ext>
            </a:extLst>
          </p:cNvPr>
          <p:cNvSpPr txBox="1"/>
          <p:nvPr/>
        </p:nvSpPr>
        <p:spPr>
          <a:xfrm>
            <a:off x="5365614" y="5777590"/>
            <a:ext cx="1502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December - February</a:t>
            </a:r>
          </a:p>
        </p:txBody>
      </p:sp>
    </p:spTree>
    <p:extLst>
      <p:ext uri="{BB962C8B-B14F-4D97-AF65-F5344CB8AC3E}">
        <p14:creationId xmlns:p14="http://schemas.microsoft.com/office/powerpoint/2010/main" val="282212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7B6-4320-4049-9D9A-80FD5925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Season-specific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65A0-6023-44ED-8DAA-05EEA563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/>
          <a:lstStyle/>
          <a:p>
            <a:r>
              <a:rPr lang="en-US" dirty="0"/>
              <a:t>Breeding season: habitat used between spring and fall migrations (May 15 – Sept. 15)</a:t>
            </a:r>
          </a:p>
          <a:p>
            <a:pPr lvl="1"/>
            <a:r>
              <a:rPr lang="en-US" dirty="0"/>
              <a:t>Measured using federal Singing Ground Surveys and PGC woodcock surveys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8BC74-FB90-4A38-B967-9536BC5E1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825625"/>
            <a:ext cx="5295900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E13E2-3DC7-48ED-9E19-B21B9C624F4D}"/>
              </a:ext>
            </a:extLst>
          </p:cNvPr>
          <p:cNvSpPr txBox="1"/>
          <p:nvPr/>
        </p:nvSpPr>
        <p:spPr>
          <a:xfrm>
            <a:off x="6642100" y="5397440"/>
            <a:ext cx="949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Pennsylvania, Alex Fish</a:t>
            </a:r>
          </a:p>
        </p:txBody>
      </p:sp>
    </p:spTree>
    <p:extLst>
      <p:ext uri="{BB962C8B-B14F-4D97-AF65-F5344CB8AC3E}">
        <p14:creationId xmlns:p14="http://schemas.microsoft.com/office/powerpoint/2010/main" val="300759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339</Words>
  <Application>Microsoft Office PowerPoint</Application>
  <PresentationFormat>Widescreen</PresentationFormat>
  <Paragraphs>58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Introduction to W-PAST</vt:lpstr>
      <vt:lpstr>PowerPoint Presentation</vt:lpstr>
      <vt:lpstr>PowerPoint Presentation</vt:lpstr>
      <vt:lpstr>PowerPoint Presentation</vt:lpstr>
      <vt:lpstr>Motivation for W-PAST</vt:lpstr>
      <vt:lpstr>Motivation for W-PAST</vt:lpstr>
      <vt:lpstr>PowerPoint Presentation</vt:lpstr>
      <vt:lpstr>Season-specific predictions</vt:lpstr>
      <vt:lpstr>Season-specific predictions</vt:lpstr>
      <vt:lpstr>Season-specific predictions</vt:lpstr>
      <vt:lpstr>Weighting seasonal layers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17</cp:revision>
  <dcterms:created xsi:type="dcterms:W3CDTF">2022-01-26T18:34:18Z</dcterms:created>
  <dcterms:modified xsi:type="dcterms:W3CDTF">2022-02-02T00:59:26Z</dcterms:modified>
</cp:coreProperties>
</file>